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Times New Roman Bold" charset="1" panose="02030802070405020303"/>
      <p:regular r:id="rId19"/>
    </p:embeddedFont>
    <p:embeddedFont>
      <p:font typeface="Agrandir" charset="1" panose="00000500000000000000"/>
      <p:regular r:id="rId20"/>
    </p:embeddedFont>
    <p:embeddedFont>
      <p:font typeface="Lora Bold" charset="1" panose="00000800000000000000"/>
      <p:regular r:id="rId22"/>
    </p:embeddedFont>
    <p:embeddedFont>
      <p:font typeface="Playfair Display Bold" charset="1" panose="00000000000000000000"/>
      <p:regular r:id="rId24"/>
    </p:embeddedFont>
    <p:embeddedFont>
      <p:font typeface="Arimo Bold" charset="1" panose="020B0704020202020204"/>
      <p:regular r:id="rId25"/>
    </p:embeddedFont>
    <p:embeddedFont>
      <p:font typeface="Inter" charset="1" panose="020B0502030000000004"/>
      <p:regular r:id="rId26"/>
    </p:embeddedFont>
    <p:embeddedFont>
      <p:font typeface="The Seasons Bold" charset="1" panose="00000000000000000000"/>
      <p:regular r:id="rId30"/>
    </p:embeddedFont>
    <p:embeddedFont>
      <p:font typeface="Lora" charset="1" panose="000005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fonts/font22.fntdata" Type="http://schemas.openxmlformats.org/officeDocument/2006/relationships/font"/><Relationship Id="rId23" Target="notesSlides/notesSlide3.xml" Type="http://schemas.openxmlformats.org/officeDocument/2006/relationships/notes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notesSlides/notesSlide4.xml" Type="http://schemas.openxmlformats.org/officeDocument/2006/relationships/notesSlide"/><Relationship Id="rId28" Target="notesSlides/notesSlide5.xml" Type="http://schemas.openxmlformats.org/officeDocument/2006/relationships/notesSlide"/><Relationship Id="rId29" Target="notesSlides/notesSlide6.xml" Type="http://schemas.openxmlformats.org/officeDocument/2006/relationships/notes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notesSlides/notesSlide7.xml" Type="http://schemas.openxmlformats.org/officeDocument/2006/relationships/notesSlide"/><Relationship Id="rId33" Target="notesSlides/notesSlide8.xml" Type="http://schemas.openxmlformats.org/officeDocument/2006/relationships/notesSlide"/><Relationship Id="rId34" Target="notesSlides/notesSlide9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6372" y="1719333"/>
            <a:ext cx="9445526" cy="4120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36"/>
              </a:lnSpc>
            </a:pPr>
            <a:r>
              <a:rPr lang="en-US" sz="8362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Smart Homes: Adaptive Thermostat System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36372" y="6491245"/>
            <a:ext cx="9445526" cy="1139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76"/>
              </a:lnSpc>
            </a:pPr>
            <a:r>
              <a:rPr lang="en-US" sz="2687">
                <a:solidFill>
                  <a:srgbClr val="272525"/>
                </a:solidFill>
                <a:latin typeface="Agrandir"/>
                <a:ea typeface="Agrandir"/>
                <a:cs typeface="Agrandir"/>
                <a:sym typeface="Agrandir"/>
              </a:rPr>
              <a:t>This project introduces a smart thermostat system designed for energy optimization in residential settings.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702774" y="3502354"/>
            <a:ext cx="16303526" cy="311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187"/>
              </a:lnSpc>
            </a:pPr>
            <a:r>
              <a:rPr lang="en-US" sz="17762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7" y="1280220"/>
            <a:ext cx="7442746" cy="1243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22"/>
              </a:lnSpc>
            </a:pPr>
            <a:r>
              <a:rPr lang="en-US" sz="7012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 Details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2938462"/>
            <a:ext cx="7805886" cy="656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7"/>
              </a:lnSpc>
            </a:pPr>
            <a:r>
              <a:rPr lang="en-US" sz="34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S. JYOTHI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760440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M. CHAITHRIKA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4582418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K. CHANDRA BHANU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404396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K. VEDA NANDHANA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6226374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P. MOUNISHA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7048351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G. SRUJANA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7870329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S. KEERTHI SRI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9401" y="2938462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226N1A6148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99401" y="3760440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226N1A6124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99401" y="4582418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226N1A6119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99401" y="5404396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226N1A6117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99401" y="6226374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226N1A6138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99401" y="7048351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226N1A6109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99401" y="7870329"/>
            <a:ext cx="7805886" cy="619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324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226N1A6147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74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014811"/>
          </a:xfrm>
          <a:custGeom>
            <a:avLst/>
            <a:gdLst/>
            <a:ahLst/>
            <a:cxnLst/>
            <a:rect r="r" b="b" t="t" l="l"/>
            <a:pathLst>
              <a:path h="3014811" w="18288000">
                <a:moveTo>
                  <a:pt x="0" y="0"/>
                </a:moveTo>
                <a:lnTo>
                  <a:pt x="18288000" y="0"/>
                </a:lnTo>
                <a:lnTo>
                  <a:pt x="18288000" y="3014811"/>
                </a:lnTo>
                <a:lnTo>
                  <a:pt x="0" y="30148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76" r="0" b="-7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50058" y="3407091"/>
            <a:ext cx="11271314" cy="1041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08"/>
              </a:lnSpc>
            </a:pPr>
            <a:r>
              <a:rPr lang="en-US" sz="6630" b="true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Introduction to the Project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44154" y="7228285"/>
            <a:ext cx="16599694" cy="28575"/>
            <a:chOff x="0" y="0"/>
            <a:chExt cx="22132925" cy="381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132925" cy="38100"/>
            </a:xfrm>
            <a:custGeom>
              <a:avLst/>
              <a:gdLst/>
              <a:ahLst/>
              <a:cxnLst/>
              <a:rect r="r" b="b" t="t" l="l"/>
              <a:pathLst>
                <a:path h="38100" w="22132925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22113875" y="0"/>
                  </a:lnTo>
                  <a:cubicBezTo>
                    <a:pt x="22124415" y="0"/>
                    <a:pt x="22132925" y="8509"/>
                    <a:pt x="22132925" y="19050"/>
                  </a:cubicBezTo>
                  <a:cubicBezTo>
                    <a:pt x="22132925" y="29591"/>
                    <a:pt x="22124415" y="38100"/>
                    <a:pt x="2211387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919514" y="6384131"/>
            <a:ext cx="28575" cy="844154"/>
            <a:chOff x="0" y="0"/>
            <a:chExt cx="38100" cy="112553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8100" cy="1125601"/>
            </a:xfrm>
            <a:custGeom>
              <a:avLst/>
              <a:gdLst/>
              <a:ahLst/>
              <a:cxnLst/>
              <a:rect r="r" b="b" t="t" l="l"/>
              <a:pathLst>
                <a:path h="1125601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106551"/>
                  </a:lnTo>
                  <a:cubicBezTo>
                    <a:pt x="38100" y="1117092"/>
                    <a:pt x="29591" y="1125601"/>
                    <a:pt x="19050" y="1125601"/>
                  </a:cubicBezTo>
                  <a:cubicBezTo>
                    <a:pt x="8509" y="1125601"/>
                    <a:pt x="0" y="1116965"/>
                    <a:pt x="0" y="1106551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4657725" y="6952209"/>
            <a:ext cx="552152" cy="552153"/>
            <a:chOff x="0" y="0"/>
            <a:chExt cx="736203" cy="7362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723392" cy="723519"/>
            </a:xfrm>
            <a:custGeom>
              <a:avLst/>
              <a:gdLst/>
              <a:ahLst/>
              <a:cxnLst/>
              <a:rect r="r" b="b" t="t" l="l"/>
              <a:pathLst>
                <a:path h="723519" w="723392">
                  <a:moveTo>
                    <a:pt x="0" y="135001"/>
                  </a:moveTo>
                  <a:cubicBezTo>
                    <a:pt x="0" y="60452"/>
                    <a:pt x="60452" y="0"/>
                    <a:pt x="135001" y="0"/>
                  </a:cubicBezTo>
                  <a:lnTo>
                    <a:pt x="588391" y="0"/>
                  </a:lnTo>
                  <a:cubicBezTo>
                    <a:pt x="662940" y="0"/>
                    <a:pt x="723392" y="60452"/>
                    <a:pt x="723392" y="135001"/>
                  </a:cubicBezTo>
                  <a:lnTo>
                    <a:pt x="723392" y="588391"/>
                  </a:lnTo>
                  <a:cubicBezTo>
                    <a:pt x="723392" y="662940"/>
                    <a:pt x="662940" y="723392"/>
                    <a:pt x="588391" y="723392"/>
                  </a:cubicBezTo>
                  <a:lnTo>
                    <a:pt x="135001" y="723392"/>
                  </a:lnTo>
                  <a:cubicBezTo>
                    <a:pt x="60452" y="723519"/>
                    <a:pt x="0" y="663067"/>
                    <a:pt x="0" y="588391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36092" cy="736219"/>
            </a:xfrm>
            <a:custGeom>
              <a:avLst/>
              <a:gdLst/>
              <a:ahLst/>
              <a:cxnLst/>
              <a:rect r="r" b="b" t="t" l="l"/>
              <a:pathLst>
                <a:path h="736219" w="736092">
                  <a:moveTo>
                    <a:pt x="0" y="141351"/>
                  </a:moveTo>
                  <a:cubicBezTo>
                    <a:pt x="0" y="63373"/>
                    <a:pt x="63373" y="0"/>
                    <a:pt x="141351" y="0"/>
                  </a:cubicBezTo>
                  <a:lnTo>
                    <a:pt x="594741" y="0"/>
                  </a:lnTo>
                  <a:lnTo>
                    <a:pt x="594741" y="6350"/>
                  </a:lnTo>
                  <a:lnTo>
                    <a:pt x="594741" y="0"/>
                  </a:lnTo>
                  <a:cubicBezTo>
                    <a:pt x="672846" y="0"/>
                    <a:pt x="736092" y="63373"/>
                    <a:pt x="736092" y="141351"/>
                  </a:cubicBezTo>
                  <a:lnTo>
                    <a:pt x="729742" y="141351"/>
                  </a:lnTo>
                  <a:lnTo>
                    <a:pt x="736092" y="141351"/>
                  </a:lnTo>
                  <a:lnTo>
                    <a:pt x="736092" y="594741"/>
                  </a:lnTo>
                  <a:lnTo>
                    <a:pt x="729742" y="594741"/>
                  </a:lnTo>
                  <a:lnTo>
                    <a:pt x="736092" y="594741"/>
                  </a:lnTo>
                  <a:cubicBezTo>
                    <a:pt x="736092" y="672846"/>
                    <a:pt x="672719" y="736092"/>
                    <a:pt x="594741" y="736092"/>
                  </a:cubicBezTo>
                  <a:lnTo>
                    <a:pt x="594741" y="729742"/>
                  </a:lnTo>
                  <a:lnTo>
                    <a:pt x="594741" y="736092"/>
                  </a:lnTo>
                  <a:lnTo>
                    <a:pt x="141351" y="736092"/>
                  </a:lnTo>
                  <a:lnTo>
                    <a:pt x="141351" y="729742"/>
                  </a:lnTo>
                  <a:lnTo>
                    <a:pt x="141351" y="736092"/>
                  </a:lnTo>
                  <a:cubicBezTo>
                    <a:pt x="63373" y="736219"/>
                    <a:pt x="0" y="672846"/>
                    <a:pt x="0" y="594741"/>
                  </a:cubicBezTo>
                  <a:lnTo>
                    <a:pt x="0" y="141351"/>
                  </a:lnTo>
                  <a:lnTo>
                    <a:pt x="6350" y="141351"/>
                  </a:lnTo>
                  <a:lnTo>
                    <a:pt x="0" y="141351"/>
                  </a:lnTo>
                  <a:moveTo>
                    <a:pt x="12700" y="141351"/>
                  </a:moveTo>
                  <a:lnTo>
                    <a:pt x="12700" y="594741"/>
                  </a:lnTo>
                  <a:lnTo>
                    <a:pt x="6350" y="594741"/>
                  </a:lnTo>
                  <a:lnTo>
                    <a:pt x="12700" y="594741"/>
                  </a:lnTo>
                  <a:cubicBezTo>
                    <a:pt x="12700" y="665861"/>
                    <a:pt x="70358" y="723392"/>
                    <a:pt x="141351" y="723392"/>
                  </a:cubicBezTo>
                  <a:lnTo>
                    <a:pt x="594741" y="723392"/>
                  </a:lnTo>
                  <a:cubicBezTo>
                    <a:pt x="665861" y="723392"/>
                    <a:pt x="723392" y="665734"/>
                    <a:pt x="723392" y="594741"/>
                  </a:cubicBezTo>
                  <a:lnTo>
                    <a:pt x="723392" y="141351"/>
                  </a:lnTo>
                  <a:cubicBezTo>
                    <a:pt x="723519" y="70358"/>
                    <a:pt x="665861" y="12700"/>
                    <a:pt x="594741" y="12700"/>
                  </a:cubicBezTo>
                  <a:lnTo>
                    <a:pt x="141351" y="12700"/>
                  </a:lnTo>
                  <a:lnTo>
                    <a:pt x="141351" y="6350"/>
                  </a:lnTo>
                  <a:lnTo>
                    <a:pt x="141351" y="12700"/>
                  </a:lnTo>
                  <a:cubicBezTo>
                    <a:pt x="70358" y="12700"/>
                    <a:pt x="12700" y="70358"/>
                    <a:pt x="12700" y="141351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4852392" y="7076480"/>
            <a:ext cx="162669" cy="341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2937" b="true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365302" y="5114925"/>
            <a:ext cx="3165574" cy="410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8"/>
              </a:lnSpc>
            </a:pPr>
            <a:r>
              <a:rPr lang="en-US" sz="2537" b="true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Problem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46908" y="5641181"/>
            <a:ext cx="7697092" cy="808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9"/>
              </a:lnSpc>
            </a:pPr>
            <a:r>
              <a:rPr lang="en-US" sz="2074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Traditional thermostats lack adaptability, leading to inefficient energy use and wasted resources.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129712" y="7228285"/>
            <a:ext cx="28575" cy="844154"/>
            <a:chOff x="0" y="0"/>
            <a:chExt cx="38100" cy="112553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8100" cy="1125601"/>
            </a:xfrm>
            <a:custGeom>
              <a:avLst/>
              <a:gdLst/>
              <a:ahLst/>
              <a:cxnLst/>
              <a:rect r="r" b="b" t="t" l="l"/>
              <a:pathLst>
                <a:path h="1125601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106551"/>
                  </a:lnTo>
                  <a:cubicBezTo>
                    <a:pt x="38100" y="1117092"/>
                    <a:pt x="29591" y="1125601"/>
                    <a:pt x="19050" y="1125601"/>
                  </a:cubicBezTo>
                  <a:cubicBezTo>
                    <a:pt x="8509" y="1125601"/>
                    <a:pt x="0" y="1116965"/>
                    <a:pt x="0" y="1106551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867924" y="6952209"/>
            <a:ext cx="552153" cy="552153"/>
            <a:chOff x="0" y="0"/>
            <a:chExt cx="736203" cy="7362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723392" cy="723519"/>
            </a:xfrm>
            <a:custGeom>
              <a:avLst/>
              <a:gdLst/>
              <a:ahLst/>
              <a:cxnLst/>
              <a:rect r="r" b="b" t="t" l="l"/>
              <a:pathLst>
                <a:path h="723519" w="723392">
                  <a:moveTo>
                    <a:pt x="0" y="135001"/>
                  </a:moveTo>
                  <a:cubicBezTo>
                    <a:pt x="0" y="60452"/>
                    <a:pt x="60452" y="0"/>
                    <a:pt x="135001" y="0"/>
                  </a:cubicBezTo>
                  <a:lnTo>
                    <a:pt x="588391" y="0"/>
                  </a:lnTo>
                  <a:cubicBezTo>
                    <a:pt x="662940" y="0"/>
                    <a:pt x="723392" y="60452"/>
                    <a:pt x="723392" y="135001"/>
                  </a:cubicBezTo>
                  <a:lnTo>
                    <a:pt x="723392" y="588391"/>
                  </a:lnTo>
                  <a:cubicBezTo>
                    <a:pt x="723392" y="662940"/>
                    <a:pt x="662940" y="723392"/>
                    <a:pt x="588391" y="723392"/>
                  </a:cubicBezTo>
                  <a:lnTo>
                    <a:pt x="135001" y="723392"/>
                  </a:lnTo>
                  <a:cubicBezTo>
                    <a:pt x="60452" y="723519"/>
                    <a:pt x="0" y="663067"/>
                    <a:pt x="0" y="588391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36092" cy="736219"/>
            </a:xfrm>
            <a:custGeom>
              <a:avLst/>
              <a:gdLst/>
              <a:ahLst/>
              <a:cxnLst/>
              <a:rect r="r" b="b" t="t" l="l"/>
              <a:pathLst>
                <a:path h="736219" w="736092">
                  <a:moveTo>
                    <a:pt x="0" y="141351"/>
                  </a:moveTo>
                  <a:cubicBezTo>
                    <a:pt x="0" y="63373"/>
                    <a:pt x="63373" y="0"/>
                    <a:pt x="141351" y="0"/>
                  </a:cubicBezTo>
                  <a:lnTo>
                    <a:pt x="594741" y="0"/>
                  </a:lnTo>
                  <a:lnTo>
                    <a:pt x="594741" y="6350"/>
                  </a:lnTo>
                  <a:lnTo>
                    <a:pt x="594741" y="0"/>
                  </a:lnTo>
                  <a:cubicBezTo>
                    <a:pt x="672846" y="0"/>
                    <a:pt x="736092" y="63373"/>
                    <a:pt x="736092" y="141351"/>
                  </a:cubicBezTo>
                  <a:lnTo>
                    <a:pt x="729742" y="141351"/>
                  </a:lnTo>
                  <a:lnTo>
                    <a:pt x="736092" y="141351"/>
                  </a:lnTo>
                  <a:lnTo>
                    <a:pt x="736092" y="594741"/>
                  </a:lnTo>
                  <a:lnTo>
                    <a:pt x="729742" y="594741"/>
                  </a:lnTo>
                  <a:lnTo>
                    <a:pt x="736092" y="594741"/>
                  </a:lnTo>
                  <a:cubicBezTo>
                    <a:pt x="736092" y="672846"/>
                    <a:pt x="672719" y="736092"/>
                    <a:pt x="594741" y="736092"/>
                  </a:cubicBezTo>
                  <a:lnTo>
                    <a:pt x="594741" y="729742"/>
                  </a:lnTo>
                  <a:lnTo>
                    <a:pt x="594741" y="736092"/>
                  </a:lnTo>
                  <a:lnTo>
                    <a:pt x="141351" y="736092"/>
                  </a:lnTo>
                  <a:lnTo>
                    <a:pt x="141351" y="729742"/>
                  </a:lnTo>
                  <a:lnTo>
                    <a:pt x="141351" y="736092"/>
                  </a:lnTo>
                  <a:cubicBezTo>
                    <a:pt x="63373" y="736219"/>
                    <a:pt x="0" y="672846"/>
                    <a:pt x="0" y="594741"/>
                  </a:cubicBezTo>
                  <a:lnTo>
                    <a:pt x="0" y="141351"/>
                  </a:lnTo>
                  <a:lnTo>
                    <a:pt x="6350" y="141351"/>
                  </a:lnTo>
                  <a:lnTo>
                    <a:pt x="0" y="141351"/>
                  </a:lnTo>
                  <a:moveTo>
                    <a:pt x="12700" y="141351"/>
                  </a:moveTo>
                  <a:lnTo>
                    <a:pt x="12700" y="594741"/>
                  </a:lnTo>
                  <a:lnTo>
                    <a:pt x="6350" y="594741"/>
                  </a:lnTo>
                  <a:lnTo>
                    <a:pt x="12700" y="594741"/>
                  </a:lnTo>
                  <a:cubicBezTo>
                    <a:pt x="12700" y="665861"/>
                    <a:pt x="70358" y="723392"/>
                    <a:pt x="141351" y="723392"/>
                  </a:cubicBezTo>
                  <a:lnTo>
                    <a:pt x="594741" y="723392"/>
                  </a:lnTo>
                  <a:cubicBezTo>
                    <a:pt x="665861" y="723392"/>
                    <a:pt x="723392" y="665734"/>
                    <a:pt x="723392" y="594741"/>
                  </a:cubicBezTo>
                  <a:lnTo>
                    <a:pt x="723392" y="141351"/>
                  </a:lnTo>
                  <a:cubicBezTo>
                    <a:pt x="723519" y="70358"/>
                    <a:pt x="665861" y="12700"/>
                    <a:pt x="594741" y="12700"/>
                  </a:cubicBezTo>
                  <a:lnTo>
                    <a:pt x="141351" y="12700"/>
                  </a:lnTo>
                  <a:lnTo>
                    <a:pt x="141351" y="6350"/>
                  </a:lnTo>
                  <a:lnTo>
                    <a:pt x="141351" y="12700"/>
                  </a:lnTo>
                  <a:cubicBezTo>
                    <a:pt x="70358" y="12700"/>
                    <a:pt x="12700" y="70358"/>
                    <a:pt x="12700" y="141351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9036249" y="7076480"/>
            <a:ext cx="215354" cy="341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2937" b="true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561213" y="8043864"/>
            <a:ext cx="3165574" cy="410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8"/>
              </a:lnSpc>
            </a:pPr>
            <a:r>
              <a:rPr lang="en-US" sz="2537" b="true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Solution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309741" y="8410278"/>
            <a:ext cx="7697092" cy="808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9"/>
              </a:lnSpc>
            </a:pPr>
            <a:r>
              <a:rPr lang="en-US" sz="2074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learning thermostat that analyzes user behavior and adjusts settings to minimize energy consumption.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3339911" y="6384131"/>
            <a:ext cx="28575" cy="844154"/>
            <a:chOff x="0" y="0"/>
            <a:chExt cx="38100" cy="112553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8100" cy="1125601"/>
            </a:xfrm>
            <a:custGeom>
              <a:avLst/>
              <a:gdLst/>
              <a:ahLst/>
              <a:cxnLst/>
              <a:rect r="r" b="b" t="t" l="l"/>
              <a:pathLst>
                <a:path h="1125601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106551"/>
                  </a:lnTo>
                  <a:cubicBezTo>
                    <a:pt x="38100" y="1117092"/>
                    <a:pt x="29591" y="1125601"/>
                    <a:pt x="19050" y="1125601"/>
                  </a:cubicBezTo>
                  <a:cubicBezTo>
                    <a:pt x="8509" y="1125601"/>
                    <a:pt x="0" y="1116965"/>
                    <a:pt x="0" y="1106551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3078122" y="6952209"/>
            <a:ext cx="552152" cy="552153"/>
            <a:chOff x="0" y="0"/>
            <a:chExt cx="736203" cy="7362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723392" cy="723519"/>
            </a:xfrm>
            <a:custGeom>
              <a:avLst/>
              <a:gdLst/>
              <a:ahLst/>
              <a:cxnLst/>
              <a:rect r="r" b="b" t="t" l="l"/>
              <a:pathLst>
                <a:path h="723519" w="723392">
                  <a:moveTo>
                    <a:pt x="0" y="135001"/>
                  </a:moveTo>
                  <a:cubicBezTo>
                    <a:pt x="0" y="60452"/>
                    <a:pt x="60452" y="0"/>
                    <a:pt x="135001" y="0"/>
                  </a:cubicBezTo>
                  <a:lnTo>
                    <a:pt x="588391" y="0"/>
                  </a:lnTo>
                  <a:cubicBezTo>
                    <a:pt x="662940" y="0"/>
                    <a:pt x="723392" y="60452"/>
                    <a:pt x="723392" y="135001"/>
                  </a:cubicBezTo>
                  <a:lnTo>
                    <a:pt x="723392" y="588391"/>
                  </a:lnTo>
                  <a:cubicBezTo>
                    <a:pt x="723392" y="662940"/>
                    <a:pt x="662940" y="723392"/>
                    <a:pt x="588391" y="723392"/>
                  </a:cubicBezTo>
                  <a:lnTo>
                    <a:pt x="135001" y="723392"/>
                  </a:lnTo>
                  <a:cubicBezTo>
                    <a:pt x="60452" y="723519"/>
                    <a:pt x="0" y="663067"/>
                    <a:pt x="0" y="588391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36092" cy="736219"/>
            </a:xfrm>
            <a:custGeom>
              <a:avLst/>
              <a:gdLst/>
              <a:ahLst/>
              <a:cxnLst/>
              <a:rect r="r" b="b" t="t" l="l"/>
              <a:pathLst>
                <a:path h="736219" w="736092">
                  <a:moveTo>
                    <a:pt x="0" y="141351"/>
                  </a:moveTo>
                  <a:cubicBezTo>
                    <a:pt x="0" y="63373"/>
                    <a:pt x="63373" y="0"/>
                    <a:pt x="141351" y="0"/>
                  </a:cubicBezTo>
                  <a:lnTo>
                    <a:pt x="594741" y="0"/>
                  </a:lnTo>
                  <a:lnTo>
                    <a:pt x="594741" y="6350"/>
                  </a:lnTo>
                  <a:lnTo>
                    <a:pt x="594741" y="0"/>
                  </a:lnTo>
                  <a:cubicBezTo>
                    <a:pt x="672846" y="0"/>
                    <a:pt x="736092" y="63373"/>
                    <a:pt x="736092" y="141351"/>
                  </a:cubicBezTo>
                  <a:lnTo>
                    <a:pt x="729742" y="141351"/>
                  </a:lnTo>
                  <a:lnTo>
                    <a:pt x="736092" y="141351"/>
                  </a:lnTo>
                  <a:lnTo>
                    <a:pt x="736092" y="594741"/>
                  </a:lnTo>
                  <a:lnTo>
                    <a:pt x="729742" y="594741"/>
                  </a:lnTo>
                  <a:lnTo>
                    <a:pt x="736092" y="594741"/>
                  </a:lnTo>
                  <a:cubicBezTo>
                    <a:pt x="736092" y="672846"/>
                    <a:pt x="672719" y="736092"/>
                    <a:pt x="594741" y="736092"/>
                  </a:cubicBezTo>
                  <a:lnTo>
                    <a:pt x="594741" y="729742"/>
                  </a:lnTo>
                  <a:lnTo>
                    <a:pt x="594741" y="736092"/>
                  </a:lnTo>
                  <a:lnTo>
                    <a:pt x="141351" y="736092"/>
                  </a:lnTo>
                  <a:lnTo>
                    <a:pt x="141351" y="729742"/>
                  </a:lnTo>
                  <a:lnTo>
                    <a:pt x="141351" y="736092"/>
                  </a:lnTo>
                  <a:cubicBezTo>
                    <a:pt x="63373" y="736219"/>
                    <a:pt x="0" y="672846"/>
                    <a:pt x="0" y="594741"/>
                  </a:cubicBezTo>
                  <a:lnTo>
                    <a:pt x="0" y="141351"/>
                  </a:lnTo>
                  <a:lnTo>
                    <a:pt x="6350" y="141351"/>
                  </a:lnTo>
                  <a:lnTo>
                    <a:pt x="0" y="141351"/>
                  </a:lnTo>
                  <a:moveTo>
                    <a:pt x="12700" y="141351"/>
                  </a:moveTo>
                  <a:lnTo>
                    <a:pt x="12700" y="594741"/>
                  </a:lnTo>
                  <a:lnTo>
                    <a:pt x="6350" y="594741"/>
                  </a:lnTo>
                  <a:lnTo>
                    <a:pt x="12700" y="594741"/>
                  </a:lnTo>
                  <a:cubicBezTo>
                    <a:pt x="12700" y="665861"/>
                    <a:pt x="70358" y="723392"/>
                    <a:pt x="141351" y="723392"/>
                  </a:cubicBezTo>
                  <a:lnTo>
                    <a:pt x="594741" y="723392"/>
                  </a:lnTo>
                  <a:cubicBezTo>
                    <a:pt x="665861" y="723392"/>
                    <a:pt x="723392" y="665734"/>
                    <a:pt x="723392" y="594741"/>
                  </a:cubicBezTo>
                  <a:lnTo>
                    <a:pt x="723392" y="141351"/>
                  </a:lnTo>
                  <a:cubicBezTo>
                    <a:pt x="723519" y="70358"/>
                    <a:pt x="665861" y="12700"/>
                    <a:pt x="594741" y="12700"/>
                  </a:cubicBezTo>
                  <a:lnTo>
                    <a:pt x="141351" y="12700"/>
                  </a:lnTo>
                  <a:lnTo>
                    <a:pt x="141351" y="6350"/>
                  </a:lnTo>
                  <a:lnTo>
                    <a:pt x="141351" y="12700"/>
                  </a:lnTo>
                  <a:cubicBezTo>
                    <a:pt x="70358" y="12700"/>
                    <a:pt x="12700" y="70358"/>
                    <a:pt x="12700" y="141351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3246596" y="7076480"/>
            <a:ext cx="215056" cy="341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sz="2937" b="true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047488" y="5114925"/>
            <a:ext cx="3165574" cy="410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8"/>
              </a:lnSpc>
            </a:pPr>
            <a:r>
              <a:rPr lang="en-US" sz="2537" b="true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Benefits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562208" y="5536109"/>
            <a:ext cx="7697092" cy="808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9"/>
              </a:lnSpc>
            </a:pPr>
            <a:r>
              <a:rPr lang="en-US" sz="2074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Reduce energy costs, promote sustainability, and enhance comfort levels.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88255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0" y="88255"/>
            <a:ext cx="18728040" cy="10794064"/>
          </a:xfrm>
          <a:custGeom>
            <a:avLst/>
            <a:gdLst/>
            <a:ahLst/>
            <a:cxnLst/>
            <a:rect r="r" b="b" t="t" l="l"/>
            <a:pathLst>
              <a:path h="10794064" w="18728040">
                <a:moveTo>
                  <a:pt x="0" y="0"/>
                </a:moveTo>
                <a:lnTo>
                  <a:pt x="18728040" y="0"/>
                </a:lnTo>
                <a:lnTo>
                  <a:pt x="18728040" y="10794064"/>
                </a:lnTo>
                <a:lnTo>
                  <a:pt x="0" y="107940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77" t="0" r="-2677" b="-282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07898" y="266640"/>
            <a:ext cx="8266913" cy="92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887" b="true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Hardware components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28600"/>
            <a:ext cx="18288000" cy="10744200"/>
          </a:xfrm>
          <a:custGeom>
            <a:avLst/>
            <a:gdLst/>
            <a:ahLst/>
            <a:cxnLst/>
            <a:rect r="r" b="b" t="t" l="l"/>
            <a:pathLst>
              <a:path h="10744200" w="18288000">
                <a:moveTo>
                  <a:pt x="0" y="0"/>
                </a:moveTo>
                <a:lnTo>
                  <a:pt x="18288000" y="0"/>
                </a:lnTo>
                <a:lnTo>
                  <a:pt x="18288000" y="10744200"/>
                </a:lnTo>
                <a:lnTo>
                  <a:pt x="0" y="10744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64257" y="2080022"/>
            <a:ext cx="9501485" cy="6501630"/>
            <a:chOff x="0" y="0"/>
            <a:chExt cx="12668647" cy="86688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668503" cy="8668841"/>
            </a:xfrm>
            <a:custGeom>
              <a:avLst/>
              <a:gdLst/>
              <a:ahLst/>
              <a:cxnLst/>
              <a:rect r="r" b="b" t="t" l="l"/>
              <a:pathLst>
                <a:path h="8668841" w="12668503">
                  <a:moveTo>
                    <a:pt x="0" y="140851"/>
                  </a:moveTo>
                  <a:cubicBezTo>
                    <a:pt x="0" y="63056"/>
                    <a:pt x="72263" y="0"/>
                    <a:pt x="161417" y="0"/>
                  </a:cubicBezTo>
                  <a:lnTo>
                    <a:pt x="12507087" y="0"/>
                  </a:lnTo>
                  <a:lnTo>
                    <a:pt x="12507087" y="5541"/>
                  </a:lnTo>
                  <a:lnTo>
                    <a:pt x="12507087" y="0"/>
                  </a:lnTo>
                  <a:cubicBezTo>
                    <a:pt x="12596240" y="0"/>
                    <a:pt x="12668503" y="63056"/>
                    <a:pt x="12668503" y="140851"/>
                  </a:cubicBezTo>
                  <a:lnTo>
                    <a:pt x="12662153" y="140851"/>
                  </a:lnTo>
                  <a:lnTo>
                    <a:pt x="12668503" y="140851"/>
                  </a:lnTo>
                  <a:lnTo>
                    <a:pt x="12668503" y="8527989"/>
                  </a:lnTo>
                  <a:lnTo>
                    <a:pt x="12662153" y="8527989"/>
                  </a:lnTo>
                  <a:lnTo>
                    <a:pt x="12668503" y="8527989"/>
                  </a:lnTo>
                  <a:cubicBezTo>
                    <a:pt x="12668503" y="8605785"/>
                    <a:pt x="12596240" y="8668841"/>
                    <a:pt x="12507087" y="8668841"/>
                  </a:cubicBezTo>
                  <a:lnTo>
                    <a:pt x="12507087" y="8663300"/>
                  </a:lnTo>
                  <a:lnTo>
                    <a:pt x="12507087" y="8668841"/>
                  </a:lnTo>
                  <a:lnTo>
                    <a:pt x="161417" y="8668841"/>
                  </a:lnTo>
                  <a:lnTo>
                    <a:pt x="161417" y="8663300"/>
                  </a:lnTo>
                  <a:lnTo>
                    <a:pt x="161417" y="8668841"/>
                  </a:lnTo>
                  <a:cubicBezTo>
                    <a:pt x="72263" y="8668841"/>
                    <a:pt x="0" y="8605785"/>
                    <a:pt x="0" y="8527989"/>
                  </a:cubicBezTo>
                  <a:lnTo>
                    <a:pt x="0" y="140851"/>
                  </a:lnTo>
                  <a:lnTo>
                    <a:pt x="6350" y="140851"/>
                  </a:lnTo>
                  <a:lnTo>
                    <a:pt x="0" y="140851"/>
                  </a:lnTo>
                  <a:moveTo>
                    <a:pt x="12700" y="140851"/>
                  </a:moveTo>
                  <a:lnTo>
                    <a:pt x="12700" y="8527989"/>
                  </a:lnTo>
                  <a:lnTo>
                    <a:pt x="6350" y="8527989"/>
                  </a:lnTo>
                  <a:lnTo>
                    <a:pt x="12700" y="8527989"/>
                  </a:lnTo>
                  <a:cubicBezTo>
                    <a:pt x="12700" y="8599689"/>
                    <a:pt x="79248" y="8657758"/>
                    <a:pt x="161417" y="8657758"/>
                  </a:cubicBezTo>
                  <a:lnTo>
                    <a:pt x="12507087" y="8657758"/>
                  </a:lnTo>
                  <a:cubicBezTo>
                    <a:pt x="12589256" y="8657758"/>
                    <a:pt x="12655803" y="8599689"/>
                    <a:pt x="12655803" y="8527989"/>
                  </a:cubicBezTo>
                  <a:lnTo>
                    <a:pt x="12655803" y="140851"/>
                  </a:lnTo>
                  <a:cubicBezTo>
                    <a:pt x="12655931" y="69151"/>
                    <a:pt x="12589383" y="11082"/>
                    <a:pt x="12507214" y="11082"/>
                  </a:cubicBezTo>
                  <a:lnTo>
                    <a:pt x="161417" y="11082"/>
                  </a:lnTo>
                  <a:lnTo>
                    <a:pt x="161417" y="5541"/>
                  </a:lnTo>
                  <a:lnTo>
                    <a:pt x="161417" y="11082"/>
                  </a:lnTo>
                  <a:cubicBezTo>
                    <a:pt x="79248" y="11082"/>
                    <a:pt x="12700" y="69151"/>
                    <a:pt x="12700" y="140851"/>
                  </a:cubicBezTo>
                  <a:close/>
                </a:path>
              </a:pathLst>
            </a:custGeom>
            <a:solidFill>
              <a:srgbClr val="000000">
                <a:alpha val="7843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49599" y="2080022"/>
            <a:ext cx="9530802" cy="6223098"/>
            <a:chOff x="0" y="0"/>
            <a:chExt cx="12630547" cy="824706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630531" cy="8247126"/>
            </a:xfrm>
            <a:custGeom>
              <a:avLst/>
              <a:gdLst/>
              <a:ahLst/>
              <a:cxnLst/>
              <a:rect r="r" b="b" t="t" l="l"/>
              <a:pathLst>
                <a:path h="8247126" w="12630531">
                  <a:moveTo>
                    <a:pt x="0" y="0"/>
                  </a:moveTo>
                  <a:lnTo>
                    <a:pt x="12630531" y="0"/>
                  </a:lnTo>
                  <a:lnTo>
                    <a:pt x="12630531" y="8247126"/>
                  </a:lnTo>
                  <a:lnTo>
                    <a:pt x="0" y="8247126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07491" y="3183731"/>
            <a:ext cx="9472910" cy="1237060"/>
            <a:chOff x="0" y="0"/>
            <a:chExt cx="12630547" cy="164941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630531" cy="1649476"/>
            </a:xfrm>
            <a:custGeom>
              <a:avLst/>
              <a:gdLst/>
              <a:ahLst/>
              <a:cxnLst/>
              <a:rect r="r" b="b" t="t" l="l"/>
              <a:pathLst>
                <a:path h="1649476" w="12630531">
                  <a:moveTo>
                    <a:pt x="0" y="0"/>
                  </a:moveTo>
                  <a:lnTo>
                    <a:pt x="12630531" y="0"/>
                  </a:lnTo>
                  <a:lnTo>
                    <a:pt x="12630531" y="1649476"/>
                  </a:lnTo>
                  <a:lnTo>
                    <a:pt x="0" y="1649476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5325847" y="3374231"/>
            <a:ext cx="5211669" cy="88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3"/>
              </a:lnSpc>
            </a:pPr>
            <a:r>
              <a:rPr lang="en-US" sz="223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The brain of the system, controlling the overall operation.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64258" y="4373166"/>
            <a:ext cx="9472910" cy="1237060"/>
            <a:chOff x="0" y="0"/>
            <a:chExt cx="12630547" cy="164941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30531" cy="1649476"/>
            </a:xfrm>
            <a:custGeom>
              <a:avLst/>
              <a:gdLst/>
              <a:ahLst/>
              <a:cxnLst/>
              <a:rect r="r" b="b" t="t" l="l"/>
              <a:pathLst>
                <a:path h="1649476" w="12630531">
                  <a:moveTo>
                    <a:pt x="0" y="0"/>
                  </a:moveTo>
                  <a:lnTo>
                    <a:pt x="12630531" y="0"/>
                  </a:lnTo>
                  <a:lnTo>
                    <a:pt x="12630531" y="1649476"/>
                  </a:lnTo>
                  <a:lnTo>
                    <a:pt x="0" y="1649476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78545" y="5659495"/>
            <a:ext cx="9472910" cy="1237060"/>
            <a:chOff x="0" y="0"/>
            <a:chExt cx="12630547" cy="164941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630531" cy="1649476"/>
            </a:xfrm>
            <a:custGeom>
              <a:avLst/>
              <a:gdLst/>
              <a:ahLst/>
              <a:cxnLst/>
              <a:rect r="r" b="b" t="t" l="l"/>
              <a:pathLst>
                <a:path h="1649476" w="12630531">
                  <a:moveTo>
                    <a:pt x="0" y="0"/>
                  </a:moveTo>
                  <a:lnTo>
                    <a:pt x="12630531" y="0"/>
                  </a:lnTo>
                  <a:lnTo>
                    <a:pt x="12630531" y="1649476"/>
                  </a:lnTo>
                  <a:lnTo>
                    <a:pt x="0" y="1649476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78545" y="6952060"/>
            <a:ext cx="9472910" cy="1074148"/>
            <a:chOff x="0" y="0"/>
            <a:chExt cx="12630547" cy="143219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630531" cy="1432260"/>
            </a:xfrm>
            <a:custGeom>
              <a:avLst/>
              <a:gdLst/>
              <a:ahLst/>
              <a:cxnLst/>
              <a:rect r="r" b="b" t="t" l="l"/>
              <a:pathLst>
                <a:path h="1432260" w="12630531">
                  <a:moveTo>
                    <a:pt x="0" y="0"/>
                  </a:moveTo>
                  <a:lnTo>
                    <a:pt x="12630531" y="0"/>
                  </a:lnTo>
                  <a:lnTo>
                    <a:pt x="12630531" y="1432260"/>
                  </a:lnTo>
                  <a:lnTo>
                    <a:pt x="0" y="1432260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1027718" y="2162658"/>
            <a:ext cx="6932285" cy="7299947"/>
          </a:xfrm>
          <a:custGeom>
            <a:avLst/>
            <a:gdLst/>
            <a:ahLst/>
            <a:cxnLst/>
            <a:rect r="r" b="b" t="t" l="l"/>
            <a:pathLst>
              <a:path h="7299947" w="6932285">
                <a:moveTo>
                  <a:pt x="0" y="0"/>
                </a:moveTo>
                <a:lnTo>
                  <a:pt x="6932285" y="0"/>
                </a:lnTo>
                <a:lnTo>
                  <a:pt x="6932285" y="7299947"/>
                </a:lnTo>
                <a:lnTo>
                  <a:pt x="0" y="72999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820" t="0" r="-11563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964257" y="382433"/>
            <a:ext cx="7267724" cy="1087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28"/>
              </a:lnSpc>
            </a:pPr>
            <a:r>
              <a:rPr lang="en-US" sz="6887" b="true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circuit diagram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66366" y="2019783"/>
            <a:ext cx="3638624" cy="708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70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Component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905723" y="2038283"/>
            <a:ext cx="4369296" cy="707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25"/>
              </a:lnSpc>
            </a:pPr>
            <a:r>
              <a:rPr lang="en-US" sz="3724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Description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55514" y="3283673"/>
            <a:ext cx="3986659" cy="572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3"/>
              </a:lnSpc>
            </a:pPr>
            <a:r>
              <a:rPr lang="en-US" sz="3024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Microcontroller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4654931"/>
            <a:ext cx="3986659" cy="55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1"/>
              </a:lnSpc>
            </a:pPr>
            <a:r>
              <a:rPr lang="en-US" sz="2924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Temperature Sensor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499195" y="4527738"/>
            <a:ext cx="4750743" cy="455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0"/>
              </a:lnSpc>
            </a:pPr>
            <a:r>
              <a:rPr lang="en-US" sz="2368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Measures room temperature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55514" y="5957116"/>
            <a:ext cx="4745980" cy="58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79"/>
              </a:lnSpc>
            </a:pPr>
            <a:r>
              <a:rPr lang="en-US" sz="3077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Humidity Sensor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529111" y="5779082"/>
            <a:ext cx="4369296" cy="498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6"/>
              </a:lnSpc>
            </a:pPr>
            <a:r>
              <a:rPr lang="en-US" sz="2624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Measures air moisture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33040" y="7172843"/>
            <a:ext cx="2635124" cy="613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24"/>
              </a:lnSpc>
            </a:pPr>
            <a:r>
              <a:rPr lang="en-US" sz="3167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LED Bulb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499195" y="6951545"/>
            <a:ext cx="4369296" cy="1074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08"/>
              </a:lnSpc>
            </a:pPr>
            <a:r>
              <a:rPr lang="en-US" sz="2724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Provides adjustable lighting 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978545" y="8225545"/>
            <a:ext cx="9472910" cy="1237060"/>
            <a:chOff x="0" y="0"/>
            <a:chExt cx="12630547" cy="164941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2630531" cy="1649476"/>
            </a:xfrm>
            <a:custGeom>
              <a:avLst/>
              <a:gdLst/>
              <a:ahLst/>
              <a:cxnLst/>
              <a:rect r="r" b="b" t="t" l="l"/>
              <a:pathLst>
                <a:path h="1649476" w="12630531">
                  <a:moveTo>
                    <a:pt x="0" y="0"/>
                  </a:moveTo>
                  <a:lnTo>
                    <a:pt x="12630531" y="0"/>
                  </a:lnTo>
                  <a:lnTo>
                    <a:pt x="12630531" y="1649476"/>
                  </a:lnTo>
                  <a:lnTo>
                    <a:pt x="0" y="1649476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1166366" y="8457828"/>
            <a:ext cx="4745980" cy="58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79"/>
              </a:lnSpc>
            </a:pPr>
            <a:r>
              <a:rPr lang="en-US" sz="3077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Jumper Wires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355762" y="8331695"/>
            <a:ext cx="4542645" cy="888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</a:pPr>
            <a:r>
              <a:rPr lang="en-US" sz="2276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It is used to quickly connect components in a circuit.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-1935"/>
            <a:ext cx="6858000" cy="10288935"/>
          </a:xfrm>
          <a:custGeom>
            <a:avLst/>
            <a:gdLst/>
            <a:ahLst/>
            <a:cxnLst/>
            <a:rect r="r" b="b" t="t" l="l"/>
            <a:pathLst>
              <a:path h="10288935" w="6858000">
                <a:moveTo>
                  <a:pt x="0" y="0"/>
                </a:moveTo>
                <a:lnTo>
                  <a:pt x="6858000" y="0"/>
                </a:lnTo>
                <a:lnTo>
                  <a:pt x="6858000" y="10288935"/>
                </a:lnTo>
                <a:lnTo>
                  <a:pt x="0" y="102889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" t="0" r="-9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51744" y="631031"/>
            <a:ext cx="6388299" cy="93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49"/>
              </a:lnSpc>
            </a:pPr>
            <a:r>
              <a:rPr lang="en-US" sz="5799" b="true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Implementation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851744" y="1689611"/>
            <a:ext cx="1325053" cy="2119988"/>
          </a:xfrm>
          <a:custGeom>
            <a:avLst/>
            <a:gdLst/>
            <a:ahLst/>
            <a:cxnLst/>
            <a:rect r="r" b="b" t="t" l="l"/>
            <a:pathLst>
              <a:path h="2119988" w="1325053">
                <a:moveTo>
                  <a:pt x="0" y="0"/>
                </a:moveTo>
                <a:lnTo>
                  <a:pt x="1325053" y="0"/>
                </a:lnTo>
                <a:lnTo>
                  <a:pt x="1325053" y="2119988"/>
                </a:lnTo>
                <a:lnTo>
                  <a:pt x="0" y="21199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93" t="0" r="-193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33489" y="1971288"/>
            <a:ext cx="4394735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99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Software Development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433489" y="2525098"/>
            <a:ext cx="8144767" cy="936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9"/>
              </a:lnSpc>
            </a:pPr>
            <a:r>
              <a:rPr lang="en-US" sz="2374">
                <a:solidFill>
                  <a:srgbClr val="272525"/>
                </a:solidFill>
                <a:latin typeface="Lora"/>
                <a:ea typeface="Lora"/>
                <a:cs typeface="Lora"/>
                <a:sym typeface="Lora"/>
              </a:rPr>
              <a:t>Writing code for the microcontroller to process sensor data and control actuators.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851744" y="4218332"/>
            <a:ext cx="1325053" cy="2119988"/>
          </a:xfrm>
          <a:custGeom>
            <a:avLst/>
            <a:gdLst/>
            <a:ahLst/>
            <a:cxnLst/>
            <a:rect r="r" b="b" t="t" l="l"/>
            <a:pathLst>
              <a:path h="2119988" w="1325053">
                <a:moveTo>
                  <a:pt x="0" y="0"/>
                </a:moveTo>
                <a:lnTo>
                  <a:pt x="1325053" y="0"/>
                </a:lnTo>
                <a:lnTo>
                  <a:pt x="1325053" y="2119988"/>
                </a:lnTo>
                <a:lnTo>
                  <a:pt x="0" y="21199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93" t="0" r="-193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448819" y="4418000"/>
            <a:ext cx="4057054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89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Hardware Integration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33489" y="5037758"/>
            <a:ext cx="8144767" cy="945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9"/>
              </a:lnSpc>
            </a:pPr>
            <a:r>
              <a:rPr lang="en-US" sz="2374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Connecting and configuring the sensors and actuators to the microcontroller.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851744" y="6747054"/>
            <a:ext cx="1325053" cy="2119988"/>
          </a:xfrm>
          <a:custGeom>
            <a:avLst/>
            <a:gdLst/>
            <a:ahLst/>
            <a:cxnLst/>
            <a:rect r="r" b="b" t="t" l="l"/>
            <a:pathLst>
              <a:path h="2119988" w="1325053">
                <a:moveTo>
                  <a:pt x="0" y="0"/>
                </a:moveTo>
                <a:lnTo>
                  <a:pt x="1325053" y="0"/>
                </a:lnTo>
                <a:lnTo>
                  <a:pt x="1325053" y="2119988"/>
                </a:lnTo>
                <a:lnTo>
                  <a:pt x="0" y="21199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93" t="0" r="-193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448819" y="7068992"/>
            <a:ext cx="319414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899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User Interface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48819" y="7615689"/>
            <a:ext cx="8144767" cy="945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9"/>
              </a:lnSpc>
            </a:pPr>
            <a:r>
              <a:rPr lang="en-US" sz="2374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Designing a user-friendly interface for controlling the system and viewing data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585675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87475" y="1100272"/>
            <a:ext cx="7442746" cy="92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4"/>
              </a:lnSpc>
            </a:pPr>
            <a:r>
              <a:rPr lang="en-US" sz="6012" b="true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Applications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7475" y="2865685"/>
            <a:ext cx="4590604" cy="3498949"/>
            <a:chOff x="0" y="0"/>
            <a:chExt cx="6120805" cy="46652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6108065" cy="4652518"/>
            </a:xfrm>
            <a:custGeom>
              <a:avLst/>
              <a:gdLst/>
              <a:ahLst/>
              <a:cxnLst/>
              <a:rect r="r" b="b" t="t" l="l"/>
              <a:pathLst>
                <a:path h="4652518" w="6108065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5949188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4493768"/>
                  </a:lnTo>
                  <a:cubicBezTo>
                    <a:pt x="6108065" y="4581525"/>
                    <a:pt x="6036945" y="4652518"/>
                    <a:pt x="5949188" y="4652518"/>
                  </a:cubicBezTo>
                  <a:lnTo>
                    <a:pt x="158877" y="4652518"/>
                  </a:lnTo>
                  <a:cubicBezTo>
                    <a:pt x="71120" y="4652518"/>
                    <a:pt x="0" y="4581525"/>
                    <a:pt x="0" y="4493768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20765" cy="4665218"/>
            </a:xfrm>
            <a:custGeom>
              <a:avLst/>
              <a:gdLst/>
              <a:ahLst/>
              <a:cxnLst/>
              <a:rect r="r" b="b" t="t" l="l"/>
              <a:pathLst>
                <a:path h="4665218" w="6120765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4500118"/>
                  </a:lnTo>
                  <a:lnTo>
                    <a:pt x="6114415" y="4500118"/>
                  </a:lnTo>
                  <a:lnTo>
                    <a:pt x="6120765" y="4500118"/>
                  </a:lnTo>
                  <a:cubicBezTo>
                    <a:pt x="6120765" y="4591304"/>
                    <a:pt x="6046724" y="4665218"/>
                    <a:pt x="5955538" y="4665218"/>
                  </a:cubicBezTo>
                  <a:lnTo>
                    <a:pt x="5955538" y="4658868"/>
                  </a:lnTo>
                  <a:lnTo>
                    <a:pt x="5955538" y="4665218"/>
                  </a:lnTo>
                  <a:lnTo>
                    <a:pt x="165227" y="4665218"/>
                  </a:lnTo>
                  <a:lnTo>
                    <a:pt x="165227" y="4658868"/>
                  </a:lnTo>
                  <a:lnTo>
                    <a:pt x="165227" y="4665218"/>
                  </a:lnTo>
                  <a:cubicBezTo>
                    <a:pt x="73914" y="4665218"/>
                    <a:pt x="0" y="4591304"/>
                    <a:pt x="0" y="450011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500118"/>
                  </a:lnTo>
                  <a:lnTo>
                    <a:pt x="6350" y="4500118"/>
                  </a:lnTo>
                  <a:lnTo>
                    <a:pt x="12700" y="4500118"/>
                  </a:lnTo>
                  <a:cubicBezTo>
                    <a:pt x="12700" y="4584319"/>
                    <a:pt x="81026" y="4652518"/>
                    <a:pt x="165227" y="4652518"/>
                  </a:cubicBezTo>
                  <a:lnTo>
                    <a:pt x="5955538" y="4652518"/>
                  </a:lnTo>
                  <a:cubicBezTo>
                    <a:pt x="6039739" y="4652518"/>
                    <a:pt x="6108065" y="4584319"/>
                    <a:pt x="6108065" y="4500118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538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85280" y="3134916"/>
            <a:ext cx="3721299" cy="46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true">
                <a:solidFill>
                  <a:srgbClr val="272525"/>
                </a:solidFill>
                <a:latin typeface="Lora Bold"/>
                <a:ea typeface="Lora Bold"/>
                <a:cs typeface="Lora Bold"/>
                <a:sym typeface="Lora Bold"/>
              </a:rPr>
              <a:t>Residential Homes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85280" y="3712964"/>
            <a:ext cx="3994994" cy="182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5"/>
              </a:lnSpc>
            </a:pPr>
            <a:r>
              <a:rPr lang="en-US" sz="2287">
                <a:solidFill>
                  <a:srgbClr val="272525"/>
                </a:solidFill>
                <a:latin typeface="Lora"/>
                <a:ea typeface="Lora"/>
                <a:cs typeface="Lora"/>
                <a:sym typeface="Lora"/>
              </a:rPr>
              <a:t>Optimize heating and cooling for individual households based on occupancy and preferences.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5852071" y="2865685"/>
            <a:ext cx="4590604" cy="3498949"/>
            <a:chOff x="0" y="0"/>
            <a:chExt cx="6120805" cy="466526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6108065" cy="4652518"/>
            </a:xfrm>
            <a:custGeom>
              <a:avLst/>
              <a:gdLst/>
              <a:ahLst/>
              <a:cxnLst/>
              <a:rect r="r" b="b" t="t" l="l"/>
              <a:pathLst>
                <a:path h="4652518" w="6108065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5949188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4493768"/>
                  </a:lnTo>
                  <a:cubicBezTo>
                    <a:pt x="6108065" y="4581525"/>
                    <a:pt x="6036945" y="4652518"/>
                    <a:pt x="5949188" y="4652518"/>
                  </a:cubicBezTo>
                  <a:lnTo>
                    <a:pt x="158877" y="4652518"/>
                  </a:lnTo>
                  <a:cubicBezTo>
                    <a:pt x="71120" y="4652518"/>
                    <a:pt x="0" y="4581525"/>
                    <a:pt x="0" y="4493768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120765" cy="4665218"/>
            </a:xfrm>
            <a:custGeom>
              <a:avLst/>
              <a:gdLst/>
              <a:ahLst/>
              <a:cxnLst/>
              <a:rect r="r" b="b" t="t" l="l"/>
              <a:pathLst>
                <a:path h="4665218" w="6120765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5955538" y="0"/>
                  </a:lnTo>
                  <a:lnTo>
                    <a:pt x="5955538" y="6350"/>
                  </a:lnTo>
                  <a:lnTo>
                    <a:pt x="5955538" y="0"/>
                  </a:lnTo>
                  <a:cubicBezTo>
                    <a:pt x="6046851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4500118"/>
                  </a:lnTo>
                  <a:lnTo>
                    <a:pt x="6114415" y="4500118"/>
                  </a:lnTo>
                  <a:lnTo>
                    <a:pt x="6120765" y="4500118"/>
                  </a:lnTo>
                  <a:cubicBezTo>
                    <a:pt x="6120765" y="4591304"/>
                    <a:pt x="6046724" y="4665218"/>
                    <a:pt x="5955538" y="4665218"/>
                  </a:cubicBezTo>
                  <a:lnTo>
                    <a:pt x="5955538" y="4658868"/>
                  </a:lnTo>
                  <a:lnTo>
                    <a:pt x="5955538" y="4665218"/>
                  </a:lnTo>
                  <a:lnTo>
                    <a:pt x="165227" y="4665218"/>
                  </a:lnTo>
                  <a:lnTo>
                    <a:pt x="165227" y="4658868"/>
                  </a:lnTo>
                  <a:lnTo>
                    <a:pt x="165227" y="4665218"/>
                  </a:lnTo>
                  <a:cubicBezTo>
                    <a:pt x="73914" y="4665218"/>
                    <a:pt x="0" y="4591304"/>
                    <a:pt x="0" y="450011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500118"/>
                  </a:lnTo>
                  <a:lnTo>
                    <a:pt x="6350" y="4500118"/>
                  </a:lnTo>
                  <a:lnTo>
                    <a:pt x="12700" y="4500118"/>
                  </a:lnTo>
                  <a:cubicBezTo>
                    <a:pt x="12700" y="4584319"/>
                    <a:pt x="81026" y="4652518"/>
                    <a:pt x="165227" y="4652518"/>
                  </a:cubicBezTo>
                  <a:lnTo>
                    <a:pt x="5955538" y="4652518"/>
                  </a:lnTo>
                  <a:cubicBezTo>
                    <a:pt x="6039739" y="4652518"/>
                    <a:pt x="6108065" y="4584319"/>
                    <a:pt x="6108065" y="4500118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538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149876" y="3087291"/>
            <a:ext cx="3826074" cy="529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1"/>
              </a:lnSpc>
            </a:pPr>
            <a:r>
              <a:rPr lang="en-US" sz="2974" b="true">
                <a:solidFill>
                  <a:srgbClr val="272525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Commercial Buildings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49876" y="3712964"/>
            <a:ext cx="3994994" cy="2384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8"/>
              </a:lnSpc>
            </a:pPr>
            <a:r>
              <a:rPr lang="en-US" sz="2387">
                <a:solidFill>
                  <a:srgbClr val="272525"/>
                </a:solidFill>
                <a:latin typeface="Lora"/>
                <a:ea typeface="Lora"/>
                <a:cs typeface="Lora"/>
                <a:sym typeface="Lora"/>
              </a:rPr>
              <a:t>Improve energy efficiency in office spaces, hotels, or retail stores by adjusting temperatures based on usage patterns.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87475" y="6638627"/>
            <a:ext cx="9455051" cy="2138065"/>
            <a:chOff x="0" y="0"/>
            <a:chExt cx="12606735" cy="285075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12594082" cy="2838069"/>
            </a:xfrm>
            <a:custGeom>
              <a:avLst/>
              <a:gdLst/>
              <a:ahLst/>
              <a:cxnLst/>
              <a:rect r="r" b="b" t="t" l="l"/>
              <a:pathLst>
                <a:path h="2838069" w="12594082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79319"/>
                  </a:lnTo>
                  <a:cubicBezTo>
                    <a:pt x="12594082" y="2767076"/>
                    <a:pt x="12522708" y="2838069"/>
                    <a:pt x="12434697" y="2838069"/>
                  </a:cubicBezTo>
                  <a:lnTo>
                    <a:pt x="159385" y="2838069"/>
                  </a:lnTo>
                  <a:cubicBezTo>
                    <a:pt x="71374" y="2838069"/>
                    <a:pt x="0" y="2766949"/>
                    <a:pt x="0" y="2679319"/>
                  </a:cubicBezTo>
                  <a:close/>
                </a:path>
              </a:pathLst>
            </a:custGeom>
            <a:solidFill>
              <a:srgbClr val="CCEEFF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606782" cy="2850769"/>
            </a:xfrm>
            <a:custGeom>
              <a:avLst/>
              <a:gdLst/>
              <a:ahLst/>
              <a:cxnLst/>
              <a:rect r="r" b="b" t="t" l="l"/>
              <a:pathLst>
                <a:path h="2850769" w="12606782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85669"/>
                  </a:lnTo>
                  <a:lnTo>
                    <a:pt x="12600432" y="2685669"/>
                  </a:lnTo>
                  <a:lnTo>
                    <a:pt x="12606782" y="2685669"/>
                  </a:lnTo>
                  <a:cubicBezTo>
                    <a:pt x="12606782" y="2776855"/>
                    <a:pt x="12532614" y="2850769"/>
                    <a:pt x="12441047" y="2850769"/>
                  </a:cubicBezTo>
                  <a:lnTo>
                    <a:pt x="12441047" y="2844419"/>
                  </a:lnTo>
                  <a:lnTo>
                    <a:pt x="12441047" y="2850769"/>
                  </a:lnTo>
                  <a:lnTo>
                    <a:pt x="165735" y="2850769"/>
                  </a:lnTo>
                  <a:lnTo>
                    <a:pt x="165735" y="2844419"/>
                  </a:lnTo>
                  <a:lnTo>
                    <a:pt x="165735" y="2850769"/>
                  </a:lnTo>
                  <a:cubicBezTo>
                    <a:pt x="74295" y="2850769"/>
                    <a:pt x="0" y="2776855"/>
                    <a:pt x="0" y="268566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85669"/>
                  </a:lnTo>
                  <a:lnTo>
                    <a:pt x="6350" y="2685669"/>
                  </a:lnTo>
                  <a:lnTo>
                    <a:pt x="12700" y="2685669"/>
                  </a:lnTo>
                  <a:cubicBezTo>
                    <a:pt x="12700" y="2769870"/>
                    <a:pt x="81153" y="2838069"/>
                    <a:pt x="165735" y="2838069"/>
                  </a:cubicBezTo>
                  <a:lnTo>
                    <a:pt x="12441047" y="2838069"/>
                  </a:lnTo>
                  <a:cubicBezTo>
                    <a:pt x="12525502" y="2838069"/>
                    <a:pt x="12594082" y="2769743"/>
                    <a:pt x="12594082" y="2685669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85280" y="6860232"/>
            <a:ext cx="3721299" cy="529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1"/>
              </a:lnSpc>
            </a:pPr>
            <a:r>
              <a:rPr lang="en-US" sz="2975" b="true">
                <a:solidFill>
                  <a:srgbClr val="272525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Smart Cities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85280" y="7485906"/>
            <a:ext cx="8859441" cy="894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5"/>
              </a:lnSpc>
            </a:pPr>
            <a:r>
              <a:rPr lang="en-US" sz="2287">
                <a:solidFill>
                  <a:srgbClr val="272525"/>
                </a:solidFill>
                <a:latin typeface="Lora"/>
                <a:ea typeface="Lora"/>
                <a:cs typeface="Lora"/>
                <a:sym typeface="Lora"/>
              </a:rPr>
              <a:t>Contribute to sustainable urban development by reducing overall energy consumption in buildings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7" y="3396555"/>
            <a:ext cx="7442746" cy="1160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18"/>
              </a:lnSpc>
            </a:pPr>
            <a:r>
              <a:rPr lang="en-US" sz="6612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50237" y="4799708"/>
            <a:ext cx="9445526" cy="2820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9"/>
              </a:lnSpc>
            </a:pPr>
            <a:r>
              <a:rPr lang="en-US" sz="2787">
                <a:solidFill>
                  <a:srgbClr val="272525"/>
                </a:solidFill>
                <a:latin typeface="Lora"/>
                <a:ea typeface="Lora"/>
                <a:cs typeface="Lora"/>
                <a:sym typeface="Lora"/>
              </a:rPr>
              <a:t>This smart thermostat system offers a promising approach to optimizing energy use in residential settings. By leveraging user behavior and machine learning, it provides a solution for both energy efficiency and enhanced comfort.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DAGTwJpopQw</dc:identifier>
  <dcterms:modified xsi:type="dcterms:W3CDTF">2011-08-01T06:04:30Z</dcterms:modified>
  <cp:revision>1</cp:revision>
  <dc:title>Smart-Homes-Adaptive-Thermostat-System.pptx</dc:title>
</cp:coreProperties>
</file>

<file path=docProps/thumbnail.jpeg>
</file>